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256" r:id="rId3"/>
    <p:sldId id="260" r:id="rId4"/>
    <p:sldId id="262" r:id="rId5"/>
    <p:sldId id="264" r:id="rId6"/>
    <p:sldId id="266" r:id="rId7"/>
    <p:sldId id="267" r:id="rId8"/>
  </p:sldIdLst>
  <p:sldSz cx="9144000" cy="6858000" type="screen4x3"/>
  <p:notesSz cx="6669088" cy="9753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9411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515" cy="48791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002" y="0"/>
            <a:ext cx="2890514" cy="48791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BC845FEE-0EF9-4453-9842-56CC779BDC45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64116"/>
            <a:ext cx="2890515" cy="48791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002" y="9264116"/>
            <a:ext cx="2890514" cy="48791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36E821ED-BB7A-4F74-8A7E-3EC3773F1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0F6EF-BEC7-4826-BF08-DB6EDA717BA7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632325"/>
            <a:ext cx="5335588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135D-0BFC-4275-84DB-5BDF2A617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5351-6BB1-47C9-82E6-011B36078629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DA84A-79B1-4C31-9624-115579515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EXTRAIT DU DIAPORAMA DE CLEMENCE</a:t>
            </a:r>
            <a:br>
              <a:rPr lang="fr-FR" dirty="0" smtClean="0"/>
            </a:br>
            <a:r>
              <a:rPr lang="fr-FR" dirty="0" smtClean="0"/>
              <a:t>ELEVE EN BAC PRO COMMERCE </a:t>
            </a:r>
            <a:br>
              <a:rPr lang="fr-FR" dirty="0" smtClean="0"/>
            </a:br>
            <a:r>
              <a:rPr lang="fr-FR" dirty="0" smtClean="0"/>
              <a:t>EN 2010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feuilles.JPG"/>
          <p:cNvPicPr>
            <a:picLocks noChangeAspect="1"/>
          </p:cNvPicPr>
          <p:nvPr/>
        </p:nvPicPr>
        <p:blipFill>
          <a:blip r:embed="rId2" cstate="print"/>
          <a:srcRect l="8179"/>
          <a:stretch>
            <a:fillRect/>
          </a:stretch>
        </p:blipFill>
        <p:spPr>
          <a:xfrm>
            <a:off x="-1" y="0"/>
            <a:ext cx="1041765" cy="6858000"/>
          </a:xfrm>
          <a:prstGeom prst="rect">
            <a:avLst/>
          </a:prstGeom>
          <a:ln>
            <a:noFill/>
          </a:ln>
        </p:spPr>
      </p:pic>
      <p:pic>
        <p:nvPicPr>
          <p:cNvPr id="4" name="Image 3" descr="bas.jpg"/>
          <p:cNvPicPr>
            <a:picLocks noChangeAspect="1"/>
          </p:cNvPicPr>
          <p:nvPr/>
        </p:nvPicPr>
        <p:blipFill>
          <a:blip r:embed="rId3" cstate="print"/>
          <a:srcRect t="74510" r="4303"/>
          <a:stretch>
            <a:fillRect/>
          </a:stretch>
        </p:blipFill>
        <p:spPr>
          <a:xfrm>
            <a:off x="4857752" y="5929330"/>
            <a:ext cx="3857652" cy="928670"/>
          </a:xfrm>
          <a:prstGeom prst="rect">
            <a:avLst/>
          </a:prstGeom>
        </p:spPr>
      </p:pic>
      <p:pic>
        <p:nvPicPr>
          <p:cNvPr id="5" name="Image 4" descr="ba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4510" r="4303"/>
          <a:stretch>
            <a:fillRect/>
          </a:stretch>
        </p:blipFill>
        <p:spPr>
          <a:xfrm>
            <a:off x="357158" y="5929330"/>
            <a:ext cx="4280526" cy="928670"/>
          </a:xfrm>
          <a:prstGeom prst="rect">
            <a:avLst/>
          </a:prstGeom>
        </p:spPr>
      </p:pic>
      <p:pic>
        <p:nvPicPr>
          <p:cNvPr id="7" name="Image 6" descr="feuilles verte clair.jpg"/>
          <p:cNvPicPr>
            <a:picLocks noChangeAspect="1"/>
          </p:cNvPicPr>
          <p:nvPr/>
        </p:nvPicPr>
        <p:blipFill>
          <a:blip r:embed="rId4" cstate="print"/>
          <a:srcRect l="10177" r="69912" b="9375"/>
          <a:stretch>
            <a:fillRect/>
          </a:stretch>
        </p:blipFill>
        <p:spPr>
          <a:xfrm>
            <a:off x="8678421" y="3214686"/>
            <a:ext cx="465579" cy="3000380"/>
          </a:xfrm>
          <a:prstGeom prst="rect">
            <a:avLst/>
          </a:prstGeom>
        </p:spPr>
      </p:pic>
      <p:pic>
        <p:nvPicPr>
          <p:cNvPr id="10" name="Image 9" descr="logo_truffaut.jpg"/>
          <p:cNvPicPr>
            <a:picLocks noChangeAspect="1"/>
          </p:cNvPicPr>
          <p:nvPr/>
        </p:nvPicPr>
        <p:blipFill>
          <a:blip r:embed="rId5" cstate="print"/>
          <a:srcRect t="7691" b="28206"/>
          <a:stretch>
            <a:fillRect/>
          </a:stretch>
        </p:blipFill>
        <p:spPr>
          <a:xfrm>
            <a:off x="2786050" y="357166"/>
            <a:ext cx="3714776" cy="178595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071802" y="2643182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Bradley Hand ITC" pitchFamily="66" charset="0"/>
              </a:rPr>
              <a:t>Zone d’activité Sainte Apolline</a:t>
            </a:r>
            <a:endParaRPr lang="fr-FR" sz="2000" b="1" dirty="0">
              <a:latin typeface="Bradley Hand ITC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643042" y="2285992"/>
            <a:ext cx="4137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radley Hand ITC" pitchFamily="66" charset="0"/>
              </a:rPr>
              <a:t>Stage du 9 novembre au 19 décembre</a:t>
            </a:r>
            <a:endParaRPr lang="fr-FR" sz="2000" b="1" dirty="0">
              <a:latin typeface="Bradley Hand ITC" pitchFamily="66" charset="0"/>
            </a:endParaRPr>
          </a:p>
        </p:txBody>
      </p:sp>
      <p:pic>
        <p:nvPicPr>
          <p:cNvPr id="1026" name="Image 2" descr="F:\DCIM\101MSDCF\DSC0279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3643314"/>
            <a:ext cx="2714644" cy="202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 1" descr="F:\DCIM\101MSDCF\DSC02803.JPG"/>
          <p:cNvPicPr>
            <a:picLocks noChangeAspect="1" noChangeArrowheads="1"/>
          </p:cNvPicPr>
          <p:nvPr/>
        </p:nvPicPr>
        <p:blipFill>
          <a:blip r:embed="rId7" cstate="print">
            <a:lum bright="10000"/>
          </a:blip>
          <a:srcRect/>
          <a:stretch>
            <a:fillRect/>
          </a:stretch>
        </p:blipFill>
        <p:spPr bwMode="auto">
          <a:xfrm>
            <a:off x="4857752" y="3643314"/>
            <a:ext cx="2737813" cy="204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5929322" y="2928934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radley Hand ITC" pitchFamily="66" charset="0"/>
              </a:rPr>
              <a:t>78370 Plaisir</a:t>
            </a:r>
            <a:endParaRPr lang="fr-FR" sz="2000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 advTm="1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feuilles.JPG"/>
          <p:cNvPicPr>
            <a:picLocks noChangeAspect="1"/>
          </p:cNvPicPr>
          <p:nvPr/>
        </p:nvPicPr>
        <p:blipFill>
          <a:blip r:embed="rId2" cstate="print"/>
          <a:srcRect l="8179"/>
          <a:stretch>
            <a:fillRect/>
          </a:stretch>
        </p:blipFill>
        <p:spPr>
          <a:xfrm flipH="1">
            <a:off x="8362674" y="0"/>
            <a:ext cx="781326" cy="5143512"/>
          </a:xfrm>
          <a:prstGeom prst="rect">
            <a:avLst/>
          </a:prstGeom>
          <a:ln>
            <a:noFill/>
          </a:ln>
        </p:spPr>
      </p:pic>
      <p:pic>
        <p:nvPicPr>
          <p:cNvPr id="5" name="Image 4" descr="ba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4510" r="4303"/>
          <a:stretch>
            <a:fillRect/>
          </a:stretch>
        </p:blipFill>
        <p:spPr>
          <a:xfrm>
            <a:off x="3428992" y="6286520"/>
            <a:ext cx="2634127" cy="571480"/>
          </a:xfrm>
          <a:prstGeom prst="rect">
            <a:avLst/>
          </a:prstGeom>
        </p:spPr>
      </p:pic>
      <p:pic>
        <p:nvPicPr>
          <p:cNvPr id="7" name="Image 6" descr="feuilles verte clair.jpg"/>
          <p:cNvPicPr>
            <a:picLocks noChangeAspect="1"/>
          </p:cNvPicPr>
          <p:nvPr/>
        </p:nvPicPr>
        <p:blipFill>
          <a:blip r:embed="rId4" cstate="print"/>
          <a:srcRect l="10177" r="69912" b="9375"/>
          <a:stretch>
            <a:fillRect/>
          </a:stretch>
        </p:blipFill>
        <p:spPr>
          <a:xfrm flipH="1">
            <a:off x="0" y="1071546"/>
            <a:ext cx="714380" cy="4603755"/>
          </a:xfrm>
          <a:prstGeom prst="rect">
            <a:avLst/>
          </a:prstGeom>
        </p:spPr>
      </p:pic>
      <p:pic>
        <p:nvPicPr>
          <p:cNvPr id="8" name="Image 7" descr="deux feuill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262343">
            <a:off x="1020635" y="2237539"/>
            <a:ext cx="490537" cy="44291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28794" y="3286124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kern="1400" dirty="0" smtClean="0">
                <a:latin typeface="Bradley Hand ITC"/>
              </a:rPr>
              <a:t>TEXTE…………………………</a:t>
            </a:r>
            <a:endParaRPr lang="fr-FR" sz="2000" dirty="0"/>
          </a:p>
        </p:txBody>
      </p:sp>
      <p:pic>
        <p:nvPicPr>
          <p:cNvPr id="11" name="Image 10" descr="title.JPG"/>
          <p:cNvPicPr>
            <a:picLocks noChangeAspect="1"/>
          </p:cNvPicPr>
          <p:nvPr/>
        </p:nvPicPr>
        <p:blipFill>
          <a:blip r:embed="rId6" cstate="print"/>
          <a:srcRect b="28888"/>
          <a:stretch>
            <a:fillRect/>
          </a:stretch>
        </p:blipFill>
        <p:spPr>
          <a:xfrm>
            <a:off x="2500298" y="0"/>
            <a:ext cx="3929090" cy="209553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285984" y="1214422"/>
            <a:ext cx="4657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Bradley Hand ITC" pitchFamily="66" charset="0"/>
              </a:rPr>
              <a:t>La présentation de l’entreprise</a:t>
            </a:r>
            <a:endParaRPr lang="fr-FR" sz="2800" b="1" dirty="0">
              <a:latin typeface="Bradley Hand ITC" pitchFamily="66" charset="0"/>
            </a:endParaRPr>
          </a:p>
        </p:txBody>
      </p:sp>
      <p:pic>
        <p:nvPicPr>
          <p:cNvPr id="13" name="Image 12" descr="deux feuill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262343">
            <a:off x="1449262" y="3094795"/>
            <a:ext cx="490537" cy="44291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500166" y="2428868"/>
            <a:ext cx="2869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radley Hand ITC" pitchFamily="66" charset="0"/>
              </a:rPr>
              <a:t>TEXTE……………………….</a:t>
            </a:r>
            <a:endParaRPr lang="fr-FR" sz="2000" b="1" dirty="0">
              <a:latin typeface="Bradley Hand ITC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428860" y="4214818"/>
            <a:ext cx="4128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kern="1400" dirty="0" smtClean="0">
                <a:latin typeface="Bradley Hand ITC"/>
                <a:ea typeface="Times New Roman"/>
                <a:cs typeface="Bradley Hand ITC"/>
              </a:rPr>
              <a:t>TEXTE……………………………………………..</a:t>
            </a:r>
            <a:endParaRPr lang="fr-FR" dirty="0"/>
          </a:p>
        </p:txBody>
      </p:sp>
      <p:pic>
        <p:nvPicPr>
          <p:cNvPr id="16" name="Image 15" descr="deux feuill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262343">
            <a:off x="1949329" y="4094926"/>
            <a:ext cx="490537" cy="442912"/>
          </a:xfrm>
          <a:prstGeom prst="rect">
            <a:avLst/>
          </a:prstGeom>
        </p:spPr>
      </p:pic>
      <p:pic>
        <p:nvPicPr>
          <p:cNvPr id="17" name="Image 16" descr="bas.jpg"/>
          <p:cNvPicPr>
            <a:picLocks noChangeAspect="1"/>
          </p:cNvPicPr>
          <p:nvPr/>
        </p:nvPicPr>
        <p:blipFill>
          <a:blip r:embed="rId3" cstate="print"/>
          <a:srcRect t="74510" r="4303"/>
          <a:stretch>
            <a:fillRect/>
          </a:stretch>
        </p:blipFill>
        <p:spPr>
          <a:xfrm>
            <a:off x="0" y="6032522"/>
            <a:ext cx="3428992" cy="825477"/>
          </a:xfrm>
          <a:prstGeom prst="rect">
            <a:avLst/>
          </a:prstGeom>
        </p:spPr>
      </p:pic>
      <p:pic>
        <p:nvPicPr>
          <p:cNvPr id="4" name="Image 3" descr="bas.jpg"/>
          <p:cNvPicPr>
            <a:picLocks noChangeAspect="1"/>
          </p:cNvPicPr>
          <p:nvPr/>
        </p:nvPicPr>
        <p:blipFill>
          <a:blip r:embed="rId3" cstate="print"/>
          <a:srcRect t="74510" r="4303"/>
          <a:stretch>
            <a:fillRect/>
          </a:stretch>
        </p:blipFill>
        <p:spPr>
          <a:xfrm>
            <a:off x="4692850" y="5786454"/>
            <a:ext cx="4451150" cy="1071546"/>
          </a:xfrm>
          <a:prstGeom prst="rect">
            <a:avLst/>
          </a:prstGeom>
        </p:spPr>
      </p:pic>
    </p:spTree>
  </p:cSld>
  <p:clrMapOvr>
    <a:masterClrMapping/>
  </p:clrMapOvr>
  <p:transition advTm="30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feuilles.JPG"/>
          <p:cNvPicPr>
            <a:picLocks noChangeAspect="1"/>
          </p:cNvPicPr>
          <p:nvPr/>
        </p:nvPicPr>
        <p:blipFill>
          <a:blip r:embed="rId2" cstate="print"/>
          <a:srcRect l="8179"/>
          <a:stretch>
            <a:fillRect/>
          </a:stretch>
        </p:blipFill>
        <p:spPr>
          <a:xfrm>
            <a:off x="0" y="3357562"/>
            <a:ext cx="531734" cy="3500438"/>
          </a:xfrm>
          <a:prstGeom prst="rect">
            <a:avLst/>
          </a:prstGeom>
          <a:ln>
            <a:noFill/>
          </a:ln>
        </p:spPr>
      </p:pic>
      <p:pic>
        <p:nvPicPr>
          <p:cNvPr id="4" name="Image 3" descr="bas.jpg"/>
          <p:cNvPicPr>
            <a:picLocks noChangeAspect="1"/>
          </p:cNvPicPr>
          <p:nvPr/>
        </p:nvPicPr>
        <p:blipFill>
          <a:blip r:embed="rId3" cstate="print"/>
          <a:srcRect t="74510" r="4303"/>
          <a:stretch>
            <a:fillRect/>
          </a:stretch>
        </p:blipFill>
        <p:spPr>
          <a:xfrm>
            <a:off x="4857752" y="5929330"/>
            <a:ext cx="3857652" cy="928670"/>
          </a:xfrm>
          <a:prstGeom prst="rect">
            <a:avLst/>
          </a:prstGeom>
        </p:spPr>
      </p:pic>
      <p:pic>
        <p:nvPicPr>
          <p:cNvPr id="5" name="Image 4" descr="ba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4510" r="4303"/>
          <a:stretch>
            <a:fillRect/>
          </a:stretch>
        </p:blipFill>
        <p:spPr>
          <a:xfrm>
            <a:off x="357158" y="5929330"/>
            <a:ext cx="4280526" cy="928670"/>
          </a:xfrm>
          <a:prstGeom prst="rect">
            <a:avLst/>
          </a:prstGeom>
        </p:spPr>
      </p:pic>
      <p:pic>
        <p:nvPicPr>
          <p:cNvPr id="7" name="Image 6" descr="feuilles verte clair.jpg"/>
          <p:cNvPicPr>
            <a:picLocks noChangeAspect="1"/>
          </p:cNvPicPr>
          <p:nvPr/>
        </p:nvPicPr>
        <p:blipFill>
          <a:blip r:embed="rId4" cstate="print"/>
          <a:srcRect l="10177" r="69912" b="9375"/>
          <a:stretch>
            <a:fillRect/>
          </a:stretch>
        </p:blipFill>
        <p:spPr>
          <a:xfrm>
            <a:off x="8423460" y="1285860"/>
            <a:ext cx="720540" cy="4643454"/>
          </a:xfrm>
          <a:prstGeom prst="rect">
            <a:avLst/>
          </a:prstGeom>
        </p:spPr>
      </p:pic>
      <p:pic>
        <p:nvPicPr>
          <p:cNvPr id="9" name="Image 8" descr="title.JPG"/>
          <p:cNvPicPr>
            <a:picLocks noChangeAspect="1"/>
          </p:cNvPicPr>
          <p:nvPr/>
        </p:nvPicPr>
        <p:blipFill>
          <a:blip r:embed="rId5" cstate="print"/>
          <a:srcRect b="28888"/>
          <a:stretch>
            <a:fillRect/>
          </a:stretch>
        </p:blipFill>
        <p:spPr>
          <a:xfrm>
            <a:off x="2285984" y="0"/>
            <a:ext cx="3929090" cy="209553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786050" y="32861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928926" y="121442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Bradley Hand ITC" pitchFamily="66" charset="0"/>
              </a:rPr>
              <a:t>La problématique</a:t>
            </a:r>
          </a:p>
        </p:txBody>
      </p:sp>
      <p:pic>
        <p:nvPicPr>
          <p:cNvPr id="12" name="Image 11" descr="nxfhgrfjjg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8" y="2571744"/>
            <a:ext cx="285752" cy="247137"/>
          </a:xfrm>
          <a:prstGeom prst="rect">
            <a:avLst/>
          </a:prstGeom>
        </p:spPr>
      </p:pic>
      <p:pic>
        <p:nvPicPr>
          <p:cNvPr id="14" name="Image 13" descr="inte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931750" flipH="1">
            <a:off x="5695619" y="2236958"/>
            <a:ext cx="392156" cy="277066"/>
          </a:xfrm>
          <a:prstGeom prst="rect">
            <a:avLst/>
          </a:prstGeom>
          <a:effectLst>
            <a:outerShdw blurRad="50800" dist="50800" dir="5400000" algn="ctr" rotWithShape="0">
              <a:srgbClr val="FFFFFF">
                <a:alpha val="0"/>
              </a:srgbClr>
            </a:outerShdw>
          </a:effectLst>
        </p:spPr>
      </p:pic>
      <p:pic>
        <p:nvPicPr>
          <p:cNvPr id="15" name="Image 14" descr="point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5675003" y="2111683"/>
            <a:ext cx="142876" cy="205741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714348" y="2357430"/>
            <a:ext cx="4972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radley Hand ITC" pitchFamily="66" charset="0"/>
              </a:rPr>
              <a:t>Pourquoi ……………………………………………….</a:t>
            </a:r>
            <a:endParaRPr lang="fr-FR" sz="2000" b="1" dirty="0">
              <a:latin typeface="Bradley Hand ITC" pitchFamily="66" charset="0"/>
            </a:endParaRPr>
          </a:p>
        </p:txBody>
      </p:sp>
      <p:pic>
        <p:nvPicPr>
          <p:cNvPr id="16" name="Image 15" descr="deux feuill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1262343">
            <a:off x="1163509" y="2809042"/>
            <a:ext cx="490537" cy="442912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1571604" y="3000372"/>
            <a:ext cx="2315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radley Hand ITC" pitchFamily="66" charset="0"/>
              </a:rPr>
              <a:t>M……………………….</a:t>
            </a:r>
            <a:endParaRPr lang="fr-FR" sz="2000" b="1" dirty="0">
              <a:latin typeface="Bradley Hand ITC" pitchFamily="66" charset="0"/>
            </a:endParaRPr>
          </a:p>
        </p:txBody>
      </p:sp>
      <p:pic>
        <p:nvPicPr>
          <p:cNvPr id="18" name="Image 17" descr="deux feuill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1262343">
            <a:off x="1949328" y="3451984"/>
            <a:ext cx="490537" cy="44291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2357422" y="3643314"/>
            <a:ext cx="4118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radley Hand ITC" pitchFamily="66" charset="0"/>
              </a:rPr>
              <a:t>Objectifs: ……………………………………</a:t>
            </a:r>
            <a:endParaRPr lang="fr-FR" sz="2000" b="1" dirty="0">
              <a:latin typeface="Bradley Hand ITC" pitchFamily="66" charset="0"/>
            </a:endParaRPr>
          </a:p>
        </p:txBody>
      </p:sp>
      <p:pic>
        <p:nvPicPr>
          <p:cNvPr id="21" name="Image 20" descr="deux feuill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1262343">
            <a:off x="2735145" y="4452117"/>
            <a:ext cx="490537" cy="442912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3143240" y="4643446"/>
            <a:ext cx="3850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radley Hand ITC" pitchFamily="66" charset="0"/>
              </a:rPr>
              <a:t>Solution: ………………………………..</a:t>
            </a:r>
            <a:endParaRPr lang="fr-FR" sz="2000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 advTm="30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feuilles.JPG"/>
          <p:cNvPicPr>
            <a:picLocks noChangeAspect="1"/>
          </p:cNvPicPr>
          <p:nvPr/>
        </p:nvPicPr>
        <p:blipFill>
          <a:blip r:embed="rId2" cstate="print"/>
          <a:srcRect l="8179"/>
          <a:stretch>
            <a:fillRect/>
          </a:stretch>
        </p:blipFill>
        <p:spPr>
          <a:xfrm>
            <a:off x="-1" y="0"/>
            <a:ext cx="1041765" cy="6858000"/>
          </a:xfrm>
          <a:prstGeom prst="rect">
            <a:avLst/>
          </a:prstGeom>
          <a:ln>
            <a:noFill/>
          </a:ln>
        </p:spPr>
      </p:pic>
      <p:pic>
        <p:nvPicPr>
          <p:cNvPr id="4" name="Image 3" descr="bas.jpg"/>
          <p:cNvPicPr>
            <a:picLocks noChangeAspect="1"/>
          </p:cNvPicPr>
          <p:nvPr/>
        </p:nvPicPr>
        <p:blipFill>
          <a:blip r:embed="rId3" cstate="print"/>
          <a:srcRect t="74510" r="4303"/>
          <a:stretch>
            <a:fillRect/>
          </a:stretch>
        </p:blipFill>
        <p:spPr>
          <a:xfrm>
            <a:off x="4857752" y="5929330"/>
            <a:ext cx="3857652" cy="928670"/>
          </a:xfrm>
          <a:prstGeom prst="rect">
            <a:avLst/>
          </a:prstGeom>
        </p:spPr>
      </p:pic>
      <p:pic>
        <p:nvPicPr>
          <p:cNvPr id="5" name="Image 4" descr="ba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4510" r="4303"/>
          <a:stretch>
            <a:fillRect/>
          </a:stretch>
        </p:blipFill>
        <p:spPr>
          <a:xfrm>
            <a:off x="357158" y="5929330"/>
            <a:ext cx="4280526" cy="928670"/>
          </a:xfrm>
          <a:prstGeom prst="rect">
            <a:avLst/>
          </a:prstGeom>
        </p:spPr>
      </p:pic>
      <p:pic>
        <p:nvPicPr>
          <p:cNvPr id="7" name="Image 6" descr="feuilles verte clair.jpg"/>
          <p:cNvPicPr>
            <a:picLocks noChangeAspect="1"/>
          </p:cNvPicPr>
          <p:nvPr/>
        </p:nvPicPr>
        <p:blipFill>
          <a:blip r:embed="rId4" cstate="print"/>
          <a:srcRect l="10177" r="69912" b="9375"/>
          <a:stretch>
            <a:fillRect/>
          </a:stretch>
        </p:blipFill>
        <p:spPr>
          <a:xfrm>
            <a:off x="8678421" y="3214686"/>
            <a:ext cx="465579" cy="3000380"/>
          </a:xfrm>
          <a:prstGeom prst="rect">
            <a:avLst/>
          </a:prstGeom>
        </p:spPr>
      </p:pic>
      <p:pic>
        <p:nvPicPr>
          <p:cNvPr id="8" name="Image 7" descr="title.JPG"/>
          <p:cNvPicPr>
            <a:picLocks noChangeAspect="1"/>
          </p:cNvPicPr>
          <p:nvPr/>
        </p:nvPicPr>
        <p:blipFill>
          <a:blip r:embed="rId5" cstate="print"/>
          <a:srcRect b="28888"/>
          <a:stretch>
            <a:fillRect/>
          </a:stretch>
        </p:blipFill>
        <p:spPr>
          <a:xfrm>
            <a:off x="2500298" y="0"/>
            <a:ext cx="3929090" cy="209553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214546" y="1214422"/>
            <a:ext cx="4759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Bradley Hand ITC" pitchFamily="66" charset="0"/>
              </a:rPr>
              <a:t>Le déroulement de l’animation</a:t>
            </a:r>
            <a:endParaRPr lang="fr-FR" sz="2800" b="1" dirty="0">
              <a:latin typeface="Bradley Hand ITC" pitchFamily="66" charset="0"/>
            </a:endParaRPr>
          </a:p>
        </p:txBody>
      </p:sp>
      <p:pic>
        <p:nvPicPr>
          <p:cNvPr id="11" name="Image 10" descr="deux feuil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62343">
            <a:off x="1377824" y="2380415"/>
            <a:ext cx="490537" cy="442912"/>
          </a:xfrm>
          <a:prstGeom prst="rect">
            <a:avLst/>
          </a:prstGeom>
        </p:spPr>
      </p:pic>
      <p:pic>
        <p:nvPicPr>
          <p:cNvPr id="12" name="Image 11" descr="deux feuil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62343">
            <a:off x="1735014" y="3166232"/>
            <a:ext cx="490537" cy="442912"/>
          </a:xfrm>
          <a:prstGeom prst="rect">
            <a:avLst/>
          </a:prstGeom>
        </p:spPr>
      </p:pic>
      <p:pic>
        <p:nvPicPr>
          <p:cNvPr id="13" name="Image 12" descr="deux feuil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62343">
            <a:off x="2663708" y="4737869"/>
            <a:ext cx="490537" cy="44291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785918" y="2571744"/>
            <a:ext cx="169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radley Hand ITC" pitchFamily="66" charset="0"/>
              </a:rPr>
              <a:t>Tenue spéciale</a:t>
            </a:r>
            <a:endParaRPr lang="fr-FR" sz="2000" b="1" dirty="0">
              <a:latin typeface="Bradley Hand ITC" pitchFamily="66" charset="0"/>
            </a:endParaRPr>
          </a:p>
        </p:txBody>
      </p:sp>
      <p:pic>
        <p:nvPicPr>
          <p:cNvPr id="15" name="Image 14" descr="blouse-1512-400-021-blan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43636" y="2357430"/>
            <a:ext cx="2051850" cy="2767018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571736" y="4143380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Bradley Hand ITC" pitchFamily="66" charset="0"/>
              </a:rPr>
              <a:t>Démarchage des clients</a:t>
            </a:r>
            <a:endParaRPr lang="fr-FR" b="1" dirty="0">
              <a:latin typeface="Bradley Hand ITC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143108" y="3357562"/>
            <a:ext cx="422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Bradley Hand ITC" pitchFamily="66" charset="0"/>
              </a:rPr>
              <a:t>Mise en place des affiches promotionnelles</a:t>
            </a:r>
            <a:endParaRPr lang="fr-FR" b="1" dirty="0">
              <a:latin typeface="Bradley Hand ITC" pitchFamily="66" charset="0"/>
            </a:endParaRPr>
          </a:p>
        </p:txBody>
      </p:sp>
      <p:pic>
        <p:nvPicPr>
          <p:cNvPr id="18" name="Image 17" descr="deux feuil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62343">
            <a:off x="2173166" y="4033013"/>
            <a:ext cx="490537" cy="44291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3071802" y="4929198"/>
            <a:ext cx="237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Bradley Hand ITC" pitchFamily="66" charset="0"/>
              </a:rPr>
              <a:t>Trois types de réponses</a:t>
            </a:r>
            <a:endParaRPr lang="fr-FR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 advTm="3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feuilles.JPG"/>
          <p:cNvPicPr>
            <a:picLocks noChangeAspect="1"/>
          </p:cNvPicPr>
          <p:nvPr/>
        </p:nvPicPr>
        <p:blipFill>
          <a:blip r:embed="rId2" cstate="print"/>
          <a:srcRect l="8179"/>
          <a:stretch>
            <a:fillRect/>
          </a:stretch>
        </p:blipFill>
        <p:spPr>
          <a:xfrm flipH="1">
            <a:off x="8406078" y="1000108"/>
            <a:ext cx="737922" cy="4857784"/>
          </a:xfrm>
          <a:prstGeom prst="rect">
            <a:avLst/>
          </a:prstGeom>
          <a:ln>
            <a:noFill/>
          </a:ln>
        </p:spPr>
      </p:pic>
      <p:pic>
        <p:nvPicPr>
          <p:cNvPr id="4" name="Image 3" descr="bas.jpg"/>
          <p:cNvPicPr>
            <a:picLocks noChangeAspect="1"/>
          </p:cNvPicPr>
          <p:nvPr/>
        </p:nvPicPr>
        <p:blipFill>
          <a:blip r:embed="rId3" cstate="print"/>
          <a:srcRect t="74510" r="4303"/>
          <a:stretch>
            <a:fillRect/>
          </a:stretch>
        </p:blipFill>
        <p:spPr>
          <a:xfrm>
            <a:off x="4857752" y="5929330"/>
            <a:ext cx="3857652" cy="928670"/>
          </a:xfrm>
          <a:prstGeom prst="rect">
            <a:avLst/>
          </a:prstGeom>
        </p:spPr>
      </p:pic>
      <p:pic>
        <p:nvPicPr>
          <p:cNvPr id="5" name="Image 4" descr="ba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4510" r="4303"/>
          <a:stretch>
            <a:fillRect/>
          </a:stretch>
        </p:blipFill>
        <p:spPr>
          <a:xfrm>
            <a:off x="357158" y="5929330"/>
            <a:ext cx="4280526" cy="928670"/>
          </a:xfrm>
          <a:prstGeom prst="rect">
            <a:avLst/>
          </a:prstGeom>
        </p:spPr>
      </p:pic>
      <p:pic>
        <p:nvPicPr>
          <p:cNvPr id="7" name="Image 6" descr="feuilles verte clair.jpg"/>
          <p:cNvPicPr>
            <a:picLocks noChangeAspect="1"/>
          </p:cNvPicPr>
          <p:nvPr/>
        </p:nvPicPr>
        <p:blipFill>
          <a:blip r:embed="rId4" cstate="print"/>
          <a:srcRect l="10177" r="69912" b="9375"/>
          <a:stretch>
            <a:fillRect/>
          </a:stretch>
        </p:blipFill>
        <p:spPr>
          <a:xfrm rot="10800000">
            <a:off x="-1" y="619329"/>
            <a:ext cx="857224" cy="5524299"/>
          </a:xfrm>
          <a:prstGeom prst="rect">
            <a:avLst/>
          </a:prstGeom>
        </p:spPr>
      </p:pic>
      <p:pic>
        <p:nvPicPr>
          <p:cNvPr id="8" name="Image 7" descr="title.JPG"/>
          <p:cNvPicPr>
            <a:picLocks noChangeAspect="1"/>
          </p:cNvPicPr>
          <p:nvPr/>
        </p:nvPicPr>
        <p:blipFill>
          <a:blip r:embed="rId5" cstate="print"/>
          <a:srcRect b="28888"/>
          <a:stretch>
            <a:fillRect/>
          </a:stretch>
        </p:blipFill>
        <p:spPr>
          <a:xfrm>
            <a:off x="2500298" y="0"/>
            <a:ext cx="3929090" cy="2095535"/>
          </a:xfrm>
          <a:prstGeom prst="rect">
            <a:avLst/>
          </a:prstGeom>
        </p:spPr>
      </p:pic>
      <p:pic>
        <p:nvPicPr>
          <p:cNvPr id="11" name="Image 10" descr="deux feuil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62343">
            <a:off x="877758" y="2094663"/>
            <a:ext cx="490537" cy="442912"/>
          </a:xfrm>
          <a:prstGeom prst="rect">
            <a:avLst/>
          </a:prstGeom>
        </p:spPr>
      </p:pic>
      <p:pic>
        <p:nvPicPr>
          <p:cNvPr id="12" name="Image 11" descr="deux feuil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62343">
            <a:off x="1234948" y="2666167"/>
            <a:ext cx="490537" cy="442912"/>
          </a:xfrm>
          <a:prstGeom prst="rect">
            <a:avLst/>
          </a:prstGeom>
        </p:spPr>
      </p:pic>
      <p:pic>
        <p:nvPicPr>
          <p:cNvPr id="13" name="Image 12" descr="deux feuil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62343">
            <a:off x="2092203" y="4023488"/>
            <a:ext cx="490537" cy="442912"/>
          </a:xfrm>
          <a:prstGeom prst="rect">
            <a:avLst/>
          </a:prstGeom>
        </p:spPr>
      </p:pic>
      <p:pic>
        <p:nvPicPr>
          <p:cNvPr id="18" name="Image 17" descr="deux feuil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62343">
            <a:off x="1735014" y="3380546"/>
            <a:ext cx="490537" cy="442912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2571736" y="1214422"/>
            <a:ext cx="4177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Bradley Hand ITC" pitchFamily="66" charset="0"/>
              </a:rPr>
              <a:t>Conclusion de l’animation</a:t>
            </a:r>
            <a:endParaRPr lang="fr-FR" sz="2800" b="1" dirty="0">
              <a:latin typeface="Bradley Hand ITC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285852" y="2285992"/>
            <a:ext cx="4179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Bradley Hand ITC" pitchFamily="66" charset="0"/>
              </a:rPr>
              <a:t>Evolution texte……………………………………</a:t>
            </a:r>
            <a:endParaRPr lang="fr-FR" b="1" dirty="0">
              <a:latin typeface="Bradley Hand ITC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643042" y="2928934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Bradley Hand ITC" pitchFamily="66" charset="0"/>
              </a:rPr>
              <a:t>Evolution texte……………………………………….</a:t>
            </a:r>
            <a:endParaRPr lang="fr-FR" b="1" dirty="0">
              <a:latin typeface="Bradley Hand ITC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3108" y="3643314"/>
            <a:ext cx="331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Bradley Hand ITC" pitchFamily="66" charset="0"/>
              </a:rPr>
              <a:t>Points positifs: clients à l’écoute </a:t>
            </a:r>
            <a:endParaRPr lang="fr-FR" b="1" dirty="0">
              <a:latin typeface="Bradley Hand ITC" pitchFamily="66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500298" y="4286256"/>
            <a:ext cx="5373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Bradley Hand ITC" pitchFamily="66" charset="0"/>
              </a:rPr>
              <a:t>Points négatifs: conditions météorologiques, présence </a:t>
            </a:r>
          </a:p>
          <a:p>
            <a:r>
              <a:rPr lang="fr-FR" b="1" dirty="0" smtClean="0">
                <a:latin typeface="Bradley Hand ITC" pitchFamily="66" charset="0"/>
              </a:rPr>
              <a:t>   D’une animatrice concurrente </a:t>
            </a:r>
            <a:endParaRPr lang="fr-FR" b="1" dirty="0">
              <a:latin typeface="Bradley Hand ITC" pitchFamily="66" charset="0"/>
            </a:endParaRPr>
          </a:p>
        </p:txBody>
      </p:sp>
      <p:pic>
        <p:nvPicPr>
          <p:cNvPr id="16" name="Image 15" descr="deux feuil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62343">
            <a:off x="2735146" y="4880744"/>
            <a:ext cx="490537" cy="442912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143240" y="5143512"/>
            <a:ext cx="460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Bradley Hand ITC" pitchFamily="66" charset="0"/>
              </a:rPr>
              <a:t>Texte……………………………………………………….</a:t>
            </a:r>
            <a:endParaRPr lang="fr-FR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 advTm="3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feuilles.JPG"/>
          <p:cNvPicPr>
            <a:picLocks noChangeAspect="1"/>
          </p:cNvPicPr>
          <p:nvPr/>
        </p:nvPicPr>
        <p:blipFill>
          <a:blip r:embed="rId2" cstate="print"/>
          <a:srcRect l="8179"/>
          <a:stretch>
            <a:fillRect/>
          </a:stretch>
        </p:blipFill>
        <p:spPr>
          <a:xfrm flipH="1">
            <a:off x="8406078" y="1000108"/>
            <a:ext cx="737922" cy="4857784"/>
          </a:xfrm>
          <a:prstGeom prst="rect">
            <a:avLst/>
          </a:prstGeom>
          <a:ln>
            <a:noFill/>
          </a:ln>
        </p:spPr>
      </p:pic>
      <p:pic>
        <p:nvPicPr>
          <p:cNvPr id="4" name="Image 3" descr="bas.jpg"/>
          <p:cNvPicPr>
            <a:picLocks noChangeAspect="1"/>
          </p:cNvPicPr>
          <p:nvPr/>
        </p:nvPicPr>
        <p:blipFill>
          <a:blip r:embed="rId3" cstate="print"/>
          <a:srcRect t="74510" r="4303"/>
          <a:stretch>
            <a:fillRect/>
          </a:stretch>
        </p:blipFill>
        <p:spPr>
          <a:xfrm>
            <a:off x="4857752" y="5929330"/>
            <a:ext cx="3857652" cy="928670"/>
          </a:xfrm>
          <a:prstGeom prst="rect">
            <a:avLst/>
          </a:prstGeom>
        </p:spPr>
      </p:pic>
      <p:pic>
        <p:nvPicPr>
          <p:cNvPr id="5" name="Image 4" descr="ba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4510" r="4303"/>
          <a:stretch>
            <a:fillRect/>
          </a:stretch>
        </p:blipFill>
        <p:spPr>
          <a:xfrm>
            <a:off x="357158" y="5929330"/>
            <a:ext cx="4280526" cy="928670"/>
          </a:xfrm>
          <a:prstGeom prst="rect">
            <a:avLst/>
          </a:prstGeom>
        </p:spPr>
      </p:pic>
      <p:pic>
        <p:nvPicPr>
          <p:cNvPr id="7" name="Image 6" descr="feuilles verte clair.jpg"/>
          <p:cNvPicPr>
            <a:picLocks noChangeAspect="1"/>
          </p:cNvPicPr>
          <p:nvPr/>
        </p:nvPicPr>
        <p:blipFill>
          <a:blip r:embed="rId4" cstate="print"/>
          <a:srcRect l="10177" r="69912" b="9375"/>
          <a:stretch>
            <a:fillRect/>
          </a:stretch>
        </p:blipFill>
        <p:spPr>
          <a:xfrm rot="10800000">
            <a:off x="-1" y="619329"/>
            <a:ext cx="857224" cy="5524299"/>
          </a:xfrm>
          <a:prstGeom prst="rect">
            <a:avLst/>
          </a:prstGeom>
        </p:spPr>
      </p:pic>
      <p:pic>
        <p:nvPicPr>
          <p:cNvPr id="8" name="Image 7" descr="title.JPG"/>
          <p:cNvPicPr>
            <a:picLocks noChangeAspect="1"/>
          </p:cNvPicPr>
          <p:nvPr/>
        </p:nvPicPr>
        <p:blipFill>
          <a:blip r:embed="rId5" cstate="print"/>
          <a:srcRect b="28888"/>
          <a:stretch>
            <a:fillRect/>
          </a:stretch>
        </p:blipFill>
        <p:spPr>
          <a:xfrm>
            <a:off x="1000100" y="500042"/>
            <a:ext cx="6875879" cy="366717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4071934" y="2714620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latin typeface="Bradley Hand ITC" pitchFamily="66" charset="0"/>
              </a:rPr>
              <a:t>Fin</a:t>
            </a:r>
            <a:endParaRPr lang="fr-FR" sz="4400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 advTm="3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88</Words>
  <Application>Microsoft Office PowerPoint</Application>
  <PresentationFormat>Affichage à l'écran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EXTRAIT DU DIAPORAMA DE CLEMENCE ELEVE EN BAC PRO COMMERCE  EN 2010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</dc:creator>
  <cp:lastModifiedBy>sandrine</cp:lastModifiedBy>
  <cp:revision>72</cp:revision>
  <dcterms:created xsi:type="dcterms:W3CDTF">2010-02-09T13:03:25Z</dcterms:created>
  <dcterms:modified xsi:type="dcterms:W3CDTF">2011-01-12T09:12:11Z</dcterms:modified>
</cp:coreProperties>
</file>